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9655369a0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9655369a0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9655369a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9655369a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9655369a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9655369a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23f5ae9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23f5ae9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23f5ae94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23f5ae94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1f9d9f51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1f9d9f51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2500110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2500110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500110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2500110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2500110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2500110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c5eeb1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1c5eeb1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1f9d9f5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1f9d9f5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9655369a0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9655369a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2500110b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2500110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9655369a0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9655369a0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9655369a0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9655369a0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9655369a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9655369a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9655369a0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9655369a0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9655369a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9655369a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9655369a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9655369a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9655369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9655369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TIFY">
  <p:cSld name="Title Slide PTIF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24" y="0"/>
            <a:ext cx="2086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947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765" y="0"/>
            <a:ext cx="13001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">
  <p:cSld name="World Map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409700" y="0"/>
            <a:ext cx="1734299" cy="5143500"/>
          </a:xfrm>
          <a:custGeom>
            <a:rect b="b" l="l" r="r" t="t"/>
            <a:pathLst>
              <a:path extrusionOk="0" h="6858000" w="2312399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7380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 features">
  <p:cSld name="App featur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>
            <p:ph idx="2" type="pic"/>
          </p:nvPr>
        </p:nvSpPr>
        <p:spPr>
          <a:xfrm>
            <a:off x="5673278" y="1041399"/>
            <a:ext cx="1641900" cy="29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2803" y="0"/>
            <a:ext cx="861197" cy="5143500"/>
          </a:xfrm>
          <a:custGeom>
            <a:rect b="b" l="l" r="r" t="t"/>
            <a:pathLst>
              <a:path extrusionOk="0" h="6858000" w="1148263">
                <a:moveTo>
                  <a:pt x="0" y="0"/>
                </a:moveTo>
                <a:lnTo>
                  <a:pt x="1148263" y="0"/>
                </a:lnTo>
                <a:lnTo>
                  <a:pt x="114826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60955" cy="5143500"/>
          </a:xfrm>
          <a:custGeom>
            <a:rect b="b" l="l" r="r" t="t"/>
            <a:pathLst>
              <a:path extrusionOk="0" h="6858000" w="1414607">
                <a:moveTo>
                  <a:pt x="0" y="0"/>
                </a:moveTo>
                <a:lnTo>
                  <a:pt x="1414607" y="0"/>
                </a:lnTo>
                <a:lnTo>
                  <a:pt x="14146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pp features">
  <p:cSld name="1_App feature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3227741" y="537843"/>
            <a:ext cx="2709900" cy="17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9700" y="0"/>
            <a:ext cx="1734299" cy="5143500"/>
          </a:xfrm>
          <a:custGeom>
            <a:rect b="b" l="l" r="r" t="t"/>
            <a:pathLst>
              <a:path extrusionOk="0" h="6858000" w="2312399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380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Web Mockup">
  <p:cSld name="Desktop Web Mockup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3100125" y="385400"/>
            <a:ext cx="29439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2803" y="0"/>
            <a:ext cx="861197" cy="5143500"/>
          </a:xfrm>
          <a:custGeom>
            <a:rect b="b" l="l" r="r" t="t"/>
            <a:pathLst>
              <a:path extrusionOk="0" h="6858000" w="1148263">
                <a:moveTo>
                  <a:pt x="0" y="0"/>
                </a:moveTo>
                <a:lnTo>
                  <a:pt x="1148263" y="0"/>
                </a:lnTo>
                <a:lnTo>
                  <a:pt x="114826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60955" cy="5143500"/>
          </a:xfrm>
          <a:custGeom>
            <a:rect b="b" l="l" r="r" t="t"/>
            <a:pathLst>
              <a:path extrusionOk="0" h="6858000" w="1414607">
                <a:moveTo>
                  <a:pt x="0" y="0"/>
                </a:moveTo>
                <a:lnTo>
                  <a:pt x="1414607" y="0"/>
                </a:lnTo>
                <a:lnTo>
                  <a:pt x="14146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Slide">
  <p:cSld name="General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0" name="Google Shape;70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lo">
  <p:cSld name="Hell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>
            <p:ph idx="2" type="pic"/>
          </p:nvPr>
        </p:nvSpPr>
        <p:spPr>
          <a:xfrm>
            <a:off x="543159" y="1065025"/>
            <a:ext cx="3089400" cy="3005700"/>
          </a:xfrm>
          <a:prstGeom prst="snip2DiagRect">
            <a:avLst>
              <a:gd fmla="val 0" name="adj1"/>
              <a:gd fmla="val 24510" name="adj2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24" y="0"/>
            <a:ext cx="2086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947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Transition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9700" y="0"/>
            <a:ext cx="1734299" cy="5143500"/>
          </a:xfrm>
          <a:custGeom>
            <a:rect b="b" l="l" r="r" t="t"/>
            <a:pathLst>
              <a:path extrusionOk="0" h="6858000" w="2312399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380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and Numbers">
  <p:cSld name="Quotes and Number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6635724" y="0"/>
            <a:ext cx="2086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8127947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1021765" y="0"/>
            <a:ext cx="13001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eneral Slide_Left">
  <p:cSld name="5_General Slide_Lef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7409700" y="0"/>
            <a:ext cx="1734299" cy="5143500"/>
          </a:xfrm>
          <a:custGeom>
            <a:rect b="b" l="l" r="r" t="t"/>
            <a:pathLst>
              <a:path extrusionOk="0" h="6858000" w="2312399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-17380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ig 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6635724" y="0"/>
            <a:ext cx="2086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8127947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0"/>
            <a:ext cx="13001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1021765" y="0"/>
            <a:ext cx="13001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_Right">
  <p:cSld name="4_General Slide_Righ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8282803" y="0"/>
            <a:ext cx="861197" cy="5143500"/>
          </a:xfrm>
          <a:custGeom>
            <a:rect b="b" l="l" r="r" t="t"/>
            <a:pathLst>
              <a:path extrusionOk="0" h="6858000" w="1148263">
                <a:moveTo>
                  <a:pt x="0" y="0"/>
                </a:moveTo>
                <a:lnTo>
                  <a:pt x="1148263" y="0"/>
                </a:lnTo>
                <a:lnTo>
                  <a:pt x="114826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8" name="Google Shape;38;p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0" y="0"/>
            <a:ext cx="1060955" cy="5143500"/>
          </a:xfrm>
          <a:custGeom>
            <a:rect b="b" l="l" r="r" t="t"/>
            <a:pathLst>
              <a:path extrusionOk="0" h="6858000" w="1414607">
                <a:moveTo>
                  <a:pt x="0" y="0"/>
                </a:moveTo>
                <a:lnTo>
                  <a:pt x="1414607" y="0"/>
                </a:lnTo>
                <a:lnTo>
                  <a:pt x="141460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Break Picture">
  <p:cSld name="Creative Break Pictur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>
            <p:ph idx="2" type="pic"/>
          </p:nvPr>
        </p:nvSpPr>
        <p:spPr>
          <a:xfrm>
            <a:off x="1" y="0"/>
            <a:ext cx="4114800" cy="5143500"/>
          </a:xfrm>
          <a:prstGeom prst="snip2DiagRect">
            <a:avLst>
              <a:gd fmla="val 0" name="adj1"/>
              <a:gd fmla="val 22657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5724" y="0"/>
            <a:ext cx="2086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947" y="0"/>
            <a:ext cx="13001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ig Pictur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datasets/datasnaek/youtube-n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/>
        </p:nvSpPr>
        <p:spPr>
          <a:xfrm>
            <a:off x="2006250" y="1001850"/>
            <a:ext cx="5131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Digital Marketing Platform for 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Gini Fashion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1963650" y="3336250"/>
            <a:ext cx="521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*The name Gini Fashion is used to make the project feel more realistic. The </a:t>
            </a: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occurrence</a:t>
            </a: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 of any registered trademark | copyrighted </a:t>
            </a: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entity is completely coincidental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4294967295" type="title"/>
          </p:nvPr>
        </p:nvSpPr>
        <p:spPr>
          <a:xfrm>
            <a:off x="1056750" y="30222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Comic Sans MS"/>
                <a:ea typeface="Comic Sans MS"/>
                <a:cs typeface="Comic Sans MS"/>
                <a:sym typeface="Comic Sans MS"/>
              </a:rPr>
              <a:t>Best ROI for B2C Marketing - Ratings</a:t>
            </a:r>
            <a:endParaRPr sz="3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530125"/>
            <a:ext cx="4888999" cy="3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4294967295" type="title"/>
          </p:nvPr>
        </p:nvSpPr>
        <p:spPr>
          <a:xfrm>
            <a:off x="-246325" y="279900"/>
            <a:ext cx="44127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Why Youtube?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319925" y="1282575"/>
            <a:ext cx="342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Most visited social media platform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Best ROI compared to any other social media platform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Region specific content marketing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Over 1B total users (most on any social media platform)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Highest (42.3%) monthly traffic growth compared to any other social media platform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950" y="1404475"/>
            <a:ext cx="5081099" cy="30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Data Understanding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30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DataFrame has 15 columns and data of 3 regions (US, Canada, UK) 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“View” column is our target feature. 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There are 48 duplicates and 169 null values in the dataset.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Comic Sans MS"/>
              <a:buChar char="•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Source: </a:t>
            </a:r>
            <a:r>
              <a:rPr lang="en" sz="1700" u="sng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https://www.kaggle.com/datasets/datasnaek/youtube-new</a:t>
            </a:r>
            <a:endParaRPr sz="17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4294967295" type="body"/>
          </p:nvPr>
        </p:nvSpPr>
        <p:spPr>
          <a:xfrm>
            <a:off x="1303800" y="622125"/>
            <a:ext cx="7030500" cy="390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These are the following features that we have in our dataset: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8" y="2061675"/>
            <a:ext cx="4810125" cy="27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1905450" y="199275"/>
            <a:ext cx="53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Preparation</a:t>
            </a:r>
            <a:endParaRPr sz="3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815850" y="961075"/>
            <a:ext cx="751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Amazon S3 Bucket.	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Amazon EC2 Instance.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AWS Step Functions.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Consider setting up automated jobs using AWS Lambda, AWS Glue, etc.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800" y="2352350"/>
            <a:ext cx="5774400" cy="263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/>
        </p:nvSpPr>
        <p:spPr>
          <a:xfrm>
            <a:off x="1905450" y="209275"/>
            <a:ext cx="533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Modeling</a:t>
            </a:r>
            <a:endParaRPr sz="3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5" y="1162800"/>
            <a:ext cx="4216750" cy="3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5105875" y="1230325"/>
            <a:ext cx="3477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target feature in our dataset can be predicted using a regression algorithm.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Regression is a technique for investigating the relationship between independent variables and outcome.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It's used as a method for predictive modelling in machine learning, in which an algorithm is used to predict continuous outcomes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0" y="1064725"/>
            <a:ext cx="5934124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/>
        </p:nvSpPr>
        <p:spPr>
          <a:xfrm>
            <a:off x="1905450" y="209275"/>
            <a:ext cx="533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Regression</a:t>
            </a:r>
            <a:endParaRPr sz="3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/>
        </p:nvSpPr>
        <p:spPr>
          <a:xfrm>
            <a:off x="1905450" y="209275"/>
            <a:ext cx="533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Evaluation</a:t>
            </a:r>
            <a:endParaRPr sz="3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13" y="1010500"/>
            <a:ext cx="5274586" cy="29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592400" y="4053650"/>
            <a:ext cx="799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Mean Absolute Error (MAE), Mean Squared Error (MSE), R-Squared, etc. are some of the metrics widely used for evaluating regression models.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/>
        </p:nvSpPr>
        <p:spPr>
          <a:xfrm>
            <a:off x="2636400" y="179475"/>
            <a:ext cx="387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Deployment 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00" y="1164050"/>
            <a:ext cx="6725400" cy="3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/>
        </p:nvSpPr>
        <p:spPr>
          <a:xfrm>
            <a:off x="778600" y="349550"/>
            <a:ext cx="80403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250"/>
              </a:buClr>
              <a:buSzPts val="1800"/>
              <a:buFont typeface="Comic Sans MS"/>
              <a:buChar char="●"/>
            </a:pPr>
            <a:r>
              <a:rPr lang="en" sz="1600">
                <a:solidFill>
                  <a:srgbClr val="38425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order to start using a model for practical decision-making, it needs to be effectively deployed into production. </a:t>
            </a:r>
            <a:endParaRPr sz="1600">
              <a:solidFill>
                <a:srgbClr val="3842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250"/>
              </a:buClr>
              <a:buSzPts val="1800"/>
              <a:buFont typeface="Comic Sans MS"/>
              <a:buChar char="●"/>
            </a:pPr>
            <a:r>
              <a:rPr lang="en" sz="1600">
                <a:solidFill>
                  <a:srgbClr val="38425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you cannot reliably get practical insights from your model, then the impact of the model is severely limited.</a:t>
            </a:r>
            <a:endParaRPr sz="1600">
              <a:solidFill>
                <a:srgbClr val="3842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250"/>
              </a:buClr>
              <a:buSzPts val="1800"/>
              <a:buFont typeface="Comic Sans MS"/>
              <a:buChar char="●"/>
            </a:pPr>
            <a:r>
              <a:rPr lang="en" sz="1600">
                <a:solidFill>
                  <a:srgbClr val="384250"/>
                </a:solidFill>
                <a:latin typeface="Comic Sans MS"/>
                <a:ea typeface="Comic Sans MS"/>
                <a:cs typeface="Comic Sans MS"/>
                <a:sym typeface="Comic Sans MS"/>
              </a:rPr>
              <a:t>AWS offers a range of services for Implementing and Maintaining the end to end projects.</a:t>
            </a:r>
            <a:endParaRPr sz="1600">
              <a:solidFill>
                <a:srgbClr val="3842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250"/>
              </a:buClr>
              <a:buSzPts val="1800"/>
              <a:buFont typeface="Comic Sans MS"/>
              <a:buChar char="●"/>
            </a:pPr>
            <a:r>
              <a:rPr lang="en" sz="1600">
                <a:solidFill>
                  <a:srgbClr val="38425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we opted AWS as it’s effective and easy to implement and deploy.</a:t>
            </a:r>
            <a:endParaRPr sz="1600">
              <a:solidFill>
                <a:srgbClr val="3842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84250"/>
              </a:solidFill>
              <a:highlight>
                <a:srgbClr val="F9FAF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4250"/>
              </a:solidFill>
              <a:highlight>
                <a:srgbClr val="F9FAF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50" y="2571750"/>
            <a:ext cx="5335500" cy="2261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Contents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20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Project Overview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Our Team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Business Understanding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Data Understanding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Data Preparation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Modeling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Evaluation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mic Sans MS"/>
              <a:buChar char="•"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Deployment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/>
        </p:nvSpPr>
        <p:spPr>
          <a:xfrm>
            <a:off x="2636400" y="2217750"/>
            <a:ext cx="387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 Project Overview</a:t>
            </a:r>
            <a:endParaRPr/>
          </a:p>
        </p:txBody>
      </p:sp>
      <p:sp>
        <p:nvSpPr>
          <p:cNvPr id="92" name="Google Shape;92;p21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Font typeface="Comic Sans MS"/>
              <a:buChar char="•"/>
            </a:pP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id-term project for the course Distributed &amp; Scalable Data Engineering (DSDE) - 6007-02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Font typeface="Comic Sans MS"/>
              <a:buChar char="•"/>
            </a:pP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Aim - Solve the business problem faced by Gini Fashion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Font typeface="Comic Sans MS"/>
              <a:buChar char="•"/>
            </a:pP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Methodology - CRISP DM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4294967295" type="title"/>
          </p:nvPr>
        </p:nvSpPr>
        <p:spPr>
          <a:xfrm>
            <a:off x="1056750" y="60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Our Team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8" name="Google Shape;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" y="1945275"/>
            <a:ext cx="1501050" cy="15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/>
          <p:nvPr/>
        </p:nvSpPr>
        <p:spPr>
          <a:xfrm>
            <a:off x="499200" y="3726550"/>
            <a:ext cx="1350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Jainam Shah</a:t>
            </a:r>
            <a:br>
              <a:rPr b="1"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Data Scientist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Team Lead) 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2451300" y="3818800"/>
            <a:ext cx="176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Jagadeesh Yarra</a:t>
            </a:r>
            <a:endParaRPr b="1"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Python Developer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4684650" y="3818800"/>
            <a:ext cx="176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Jeevana Gundapu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Data Engineer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6825500" y="3818800"/>
            <a:ext cx="218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Chandana Cheenepalle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Data Engineer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650" y="1945275"/>
            <a:ext cx="1681800" cy="168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413" y="1786687"/>
            <a:ext cx="1998975" cy="19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013" y="1786687"/>
            <a:ext cx="1998975" cy="19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4294967295" type="title"/>
          </p:nvPr>
        </p:nvSpPr>
        <p:spPr>
          <a:xfrm>
            <a:off x="1056750" y="2937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Project Model / Plan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00" y="1135225"/>
            <a:ext cx="4807627" cy="35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5497675" y="2600238"/>
            <a:ext cx="34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are following the CRISP-DM model.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 Business Understanding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24"/>
          <p:cNvSpPr txBox="1"/>
          <p:nvPr>
            <p:ph idx="4294967295" type="body"/>
          </p:nvPr>
        </p:nvSpPr>
        <p:spPr>
          <a:xfrm>
            <a:off x="1303800" y="1761450"/>
            <a:ext cx="7030500" cy="316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Comic Sans MS"/>
              <a:buChar char="•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Our client Gini Fashion is an apparel retail chain the caters the clothing needs for Gen-Z’s.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Comic Sans MS"/>
              <a:buChar char="•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They have their own retail outlets all over the states. They are also available on e-commerce platform like Amazon.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Comic Sans MS"/>
              <a:buChar char="•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They are planning to launch a digital marketing campaign on one of the popular social media platforms such as Facebook, Youtube, Instagram or Twitter.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Comic Sans MS"/>
              <a:buChar char="•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We will provide a data driven solution to run their campaign on one of these platform.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idx="4294967295" type="title"/>
          </p:nvPr>
        </p:nvSpPr>
        <p:spPr>
          <a:xfrm>
            <a:off x="1056750" y="2937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The Problem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25"/>
          <p:cNvSpPr txBox="1"/>
          <p:nvPr>
            <p:ph idx="4294967295" type="body"/>
          </p:nvPr>
        </p:nvSpPr>
        <p:spPr>
          <a:xfrm>
            <a:off x="1303800" y="1531300"/>
            <a:ext cx="7030500" cy="316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Comic Sans MS"/>
              <a:buChar char="•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There are a lot of popular social media platforms to choose from.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Comic Sans MS"/>
              <a:buChar char="•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Each has its own pros and cons.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Comic Sans MS"/>
              <a:buChar char="•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Based on the nature of the problem, scale of the target audience, and reachability of the platform, one platform needs to be identified that meets all the needs.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idx="4294967295" type="title"/>
          </p:nvPr>
        </p:nvSpPr>
        <p:spPr>
          <a:xfrm>
            <a:off x="1056750" y="29377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ic Sans MS"/>
                <a:ea typeface="Comic Sans MS"/>
                <a:cs typeface="Comic Sans MS"/>
                <a:sym typeface="Comic Sans MS"/>
              </a:rPr>
              <a:t>The Approach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88" y="1385300"/>
            <a:ext cx="5381625" cy="25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/>
        </p:nvSpPr>
        <p:spPr>
          <a:xfrm>
            <a:off x="1690050" y="3776575"/>
            <a:ext cx="57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*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Flow Diagram for selecting appropriate social media channel based on your business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4294967295" type="title"/>
          </p:nvPr>
        </p:nvSpPr>
        <p:spPr>
          <a:xfrm>
            <a:off x="1056750" y="73625"/>
            <a:ext cx="70305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Social Media Platforms Analysis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25" y="969650"/>
            <a:ext cx="7156499" cy="4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TIFY - Carnelian - Light">
      <a:dk1>
        <a:srgbClr val="051012"/>
      </a:dk1>
      <a:lt1>
        <a:srgbClr val="FAF7F3"/>
      </a:lt1>
      <a:dk2>
        <a:srgbClr val="040F12"/>
      </a:dk2>
      <a:lt2>
        <a:srgbClr val="FAF7F3"/>
      </a:lt2>
      <a:accent1>
        <a:srgbClr val="F38C83"/>
      </a:accent1>
      <a:accent2>
        <a:srgbClr val="459995"/>
      </a:accent2>
      <a:accent3>
        <a:srgbClr val="FCBD54"/>
      </a:accent3>
      <a:accent4>
        <a:srgbClr val="2C8EA5"/>
      </a:accent4>
      <a:accent5>
        <a:srgbClr val="8DC1BF"/>
      </a:accent5>
      <a:accent6>
        <a:srgbClr val="FDE681"/>
      </a:accent6>
      <a:hlink>
        <a:srgbClr val="CECDC9"/>
      </a:hlink>
      <a:folHlink>
        <a:srgbClr val="7F7E7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